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367" r:id="rId4"/>
    <p:sldId id="372" r:id="rId5"/>
    <p:sldId id="422" r:id="rId6"/>
    <p:sldId id="373" r:id="rId7"/>
    <p:sldId id="374" r:id="rId8"/>
    <p:sldId id="375" r:id="rId9"/>
    <p:sldId id="376" r:id="rId10"/>
    <p:sldId id="377" r:id="rId11"/>
    <p:sldId id="378" r:id="rId12"/>
    <p:sldId id="371" r:id="rId13"/>
    <p:sldId id="257" r:id="rId14"/>
    <p:sldId id="361" r:id="rId15"/>
    <p:sldId id="369" r:id="rId16"/>
    <p:sldId id="362" r:id="rId17"/>
    <p:sldId id="370" r:id="rId18"/>
    <p:sldId id="368" r:id="rId19"/>
    <p:sldId id="366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C9D3-67C5-4DCE-A140-70BADF168C7B}" type="datetimeFigureOut">
              <a:rPr lang="ko-KR" altLang="en-US" smtClean="0"/>
              <a:pPr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CC1-05EC-4FD6-A787-97BDBCE8B5E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596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C9D3-67C5-4DCE-A140-70BADF168C7B}" type="datetimeFigureOut">
              <a:rPr lang="ko-KR" altLang="en-US" smtClean="0"/>
              <a:pPr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CC1-05EC-4FD6-A787-97BDBCE8B5E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639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C9D3-67C5-4DCE-A140-70BADF168C7B}" type="datetimeFigureOut">
              <a:rPr lang="ko-KR" altLang="en-US" smtClean="0"/>
              <a:pPr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CC1-05EC-4FD6-A787-97BDBCE8B5E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975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D405508-11EA-4DBE-A2D7-910C74F03CEF}"/>
              </a:ext>
            </a:extLst>
          </p:cNvPr>
          <p:cNvSpPr txBox="1"/>
          <p:nvPr userDrawn="1"/>
        </p:nvSpPr>
        <p:spPr>
          <a:xfrm>
            <a:off x="6384033" y="1526203"/>
            <a:ext cx="5239380" cy="167738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맑은 고딕" pitchFamily="50" charset="-127"/>
              <a:cs typeface="Arial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[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강의교안 이용 안내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itchFamily="50" charset="-127"/>
              <a:cs typeface="Arial" charset="0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itchFamily="50" charset="-127"/>
              <a:cs typeface="Arial" charset="0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본 강의교안의 저작권은 한빛아카데미㈜에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/>
            </a:r>
            <a:b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</a:b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.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charset="0"/>
              <a:ea typeface="맑은 고딕" pitchFamily="50" charset="-127"/>
              <a:cs typeface="Arial" charset="0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F5BB9B3-840C-4CC8-AD47-D4BB0AAB01D6}"/>
              </a:ext>
            </a:extLst>
          </p:cNvPr>
          <p:cNvSpPr/>
          <p:nvPr userDrawn="1"/>
        </p:nvSpPr>
        <p:spPr>
          <a:xfrm>
            <a:off x="6246815" y="1052737"/>
            <a:ext cx="5515072" cy="4863821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8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2438" y="548680"/>
            <a:ext cx="1780689" cy="22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00_출간완료\Android Studio를 활용한 안드로이드프로그래밍_6판\표1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94" y="1523874"/>
            <a:ext cx="4229605" cy="39933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2067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431371" y="404814"/>
            <a:ext cx="11330516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DC87C2-641A-4A25-9B91-2E1786683F8A}"/>
              </a:ext>
            </a:extLst>
          </p:cNvPr>
          <p:cNvSpPr txBox="1"/>
          <p:nvPr userDrawn="1"/>
        </p:nvSpPr>
        <p:spPr>
          <a:xfrm>
            <a:off x="1094318" y="2073821"/>
            <a:ext cx="9897533" cy="152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맑은 고딕" pitchFamily="50" charset="-127"/>
              <a:cs typeface="Arial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[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강의교안 이용 안내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itchFamily="50" charset="-127"/>
              <a:cs typeface="Arial" charset="0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본 강의교안의 저작권은 한빛아카데미㈜에 있습니다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.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charset="0"/>
              <a:ea typeface="맑은 고딕" pitchFamily="50" charset="-127"/>
              <a:cs typeface="Arial" charset="0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2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이 자료를 무단으로 전제하거나 배포할 경우 저작권법 </a:t>
            </a:r>
            <a:r>
              <a:rPr kumimoji="0" lang="en-US" altLang="ko-KR" sz="12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136</a:t>
            </a:r>
            <a:r>
              <a:rPr kumimoji="0" lang="ko-KR" altLang="en-US" sz="12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조에 의거하여 처벌을 받을 수 있습니다</a:t>
            </a:r>
            <a:r>
              <a:rPr kumimoji="0" lang="en-US" altLang="ko-KR" sz="1200" b="0" i="0" u="sng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charset="0"/>
                <a:ea typeface="맑은 고딕" pitchFamily="50" charset="-127"/>
                <a:cs typeface="Arial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맑은 고딕" pitchFamily="50" charset="-127"/>
              <a:cs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76E6E-66A1-49F7-9075-E3DA6D3E5F9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59430" y="1124744"/>
            <a:ext cx="10273141" cy="55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charset="0"/>
              </a:rPr>
              <a:t>IT CookBook, Android Studio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charset="0"/>
              </a:rPr>
              <a:t>를 활용한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charset="0"/>
              </a:rPr>
              <a:t>안드로이드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charset="0"/>
              </a:rPr>
              <a:t> 프로그래밍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charset="0"/>
              </a:rPr>
              <a:t>(6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charset="0"/>
              </a:rPr>
              <a:t>판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charset="0"/>
              </a:rPr>
              <a:t>)</a:t>
            </a:r>
            <a:endParaRPr kumimoji="1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굴림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99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373216"/>
            <a:ext cx="12192000" cy="148478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Picture 4" descr="C:\Users\김현용\Desktop\제호.jpg">
            <a:extLst>
              <a:ext uri="{FF2B5EF4-FFF2-40B4-BE49-F238E27FC236}">
                <a16:creationId xmlns:a16="http://schemas.microsoft.com/office/drawing/2014/main" id="{8A47DB1E-0B2D-4888-86CE-86A537C77F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956" y="301752"/>
            <a:ext cx="2121409" cy="2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46399CC-11A0-25BE-2B67-B6C769B2B9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" t="3887" r="-4137" b="11410"/>
          <a:stretch/>
        </p:blipFill>
        <p:spPr>
          <a:xfrm>
            <a:off x="2869546" y="301752"/>
            <a:ext cx="6452908" cy="491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385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1007435" y="768922"/>
            <a:ext cx="5447596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1007435" y="1851323"/>
            <a:ext cx="10153352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431371" y="404814"/>
            <a:ext cx="11330516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74342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815414" y="762423"/>
            <a:ext cx="5447596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1007435" y="1844824"/>
            <a:ext cx="10273141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431371" y="404814"/>
            <a:ext cx="11330516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13050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9403" y="184745"/>
            <a:ext cx="9121013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832992" y="908051"/>
            <a:ext cx="3119669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5952662" y="908051"/>
            <a:ext cx="311966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072331" y="908051"/>
            <a:ext cx="3119669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3119669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719403" y="1196752"/>
            <a:ext cx="10945216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8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404931" y="6525344"/>
            <a:ext cx="864096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Arial" charset="0"/>
              </a:rPr>
              <a:t>/ 68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992544" y="6525344"/>
            <a:ext cx="864096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921D178-B3E2-41DF-B6F9-C73B8CC656FA}" type="slidenum">
              <a:rPr kumimoji="0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Arial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9724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719403" y="184745"/>
            <a:ext cx="1008112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719402" y="1196752"/>
            <a:ext cx="5233259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6192011" y="1196752"/>
            <a:ext cx="5233259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24459" y="485909"/>
            <a:ext cx="1621367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832992" y="908051"/>
            <a:ext cx="3119669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5952662" y="908051"/>
            <a:ext cx="311966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9072331" y="908051"/>
            <a:ext cx="3119669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3119669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11404931" y="6525344"/>
            <a:ext cx="864096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Arial" charset="0"/>
              </a:rPr>
              <a:t>/ 33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0992544" y="6525344"/>
            <a:ext cx="864096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921D178-B3E2-41DF-B6F9-C73B8CC656FA}" type="slidenum">
              <a:rPr kumimoji="0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Arial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1239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12192001" cy="69269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12192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364" y="5631234"/>
            <a:ext cx="2540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4853099" y="6309321"/>
            <a:ext cx="229742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Kaiti Std R" panose="02020400000000000000" pitchFamily="18" charset="-128"/>
                <a:ea typeface="Adobe Kaiti Std R" panose="02020400000000000000" pitchFamily="18" charset="-128"/>
                <a:cs typeface="Arial" charset="0"/>
              </a:rPr>
              <a:t>Copyright© 2023 Hanbit Academy, Inc.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Kaiti Std R" panose="02020400000000000000" pitchFamily="18" charset="-128"/>
                <a:ea typeface="Adobe Kaiti Std R" panose="02020400000000000000" pitchFamily="18" charset="-128"/>
                <a:cs typeface="Arial" charset="0"/>
              </a:rPr>
              <a:t>All rights reserved.</a:t>
            </a:r>
            <a:endParaRPr kumimoji="0" lang="ko-KR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obe Kaiti Std R" panose="02020400000000000000" pitchFamily="18" charset="-128"/>
              <a:ea typeface="굴림" charset="-127"/>
              <a:cs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255C85-DC65-4BAA-5AD0-8C00994235FE}"/>
              </a:ext>
            </a:extLst>
          </p:cNvPr>
          <p:cNvSpPr txBox="1"/>
          <p:nvPr userDrawn="1"/>
        </p:nvSpPr>
        <p:spPr>
          <a:xfrm>
            <a:off x="3194537" y="2334359"/>
            <a:ext cx="6037385" cy="134522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Arial" charset="0"/>
              </a:rPr>
              <a:t>Thank You!</a:t>
            </a:r>
            <a:endParaRPr kumimoji="0" lang="ko-KR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762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C9D3-67C5-4DCE-A140-70BADF168C7B}" type="datetimeFigureOut">
              <a:rPr lang="ko-KR" altLang="en-US" smtClean="0"/>
              <a:pPr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CC1-05EC-4FD6-A787-97BDBCE8B5E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044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430743" y="404814"/>
            <a:ext cx="11330516" cy="6048375"/>
          </a:xfrm>
          <a:prstGeom prst="roundRect">
            <a:avLst>
              <a:gd name="adj" fmla="val 5013"/>
            </a:avLst>
          </a:prstGeom>
          <a:solidFill>
            <a:schemeClr val="accent2">
              <a:lumMod val="50000"/>
              <a:alpha val="84706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958802" y="3412605"/>
            <a:ext cx="10273141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Blip>
                <a:blip r:embed="rId2"/>
              </a:buBlip>
              <a:tabLst/>
              <a:defRPr/>
            </a:pP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958802" y="2348881"/>
            <a:ext cx="10273141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Blip>
                <a:blip r:embed="rId2"/>
              </a:buBlip>
              <a:tabLst/>
              <a:defRPr/>
            </a:pP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959430" y="3412605"/>
            <a:ext cx="10273141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959430" y="2348881"/>
            <a:ext cx="10273141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3354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C9D3-67C5-4DCE-A140-70BADF168C7B}" type="datetimeFigureOut">
              <a:rPr lang="ko-KR" altLang="en-US" smtClean="0"/>
              <a:pPr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CC1-05EC-4FD6-A787-97BDBCE8B5E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394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C9D3-67C5-4DCE-A140-70BADF168C7B}" type="datetimeFigureOut">
              <a:rPr lang="ko-KR" altLang="en-US" smtClean="0"/>
              <a:pPr/>
              <a:t>2023-03-13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CC1-05EC-4FD6-A787-97BDBCE8B5E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097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C9D3-67C5-4DCE-A140-70BADF168C7B}" type="datetimeFigureOut">
              <a:rPr lang="ko-KR" altLang="en-US" smtClean="0"/>
              <a:pPr/>
              <a:t>2023-03-13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CC1-05EC-4FD6-A787-97BDBCE8B5E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098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C9D3-67C5-4DCE-A140-70BADF168C7B}" type="datetimeFigureOut">
              <a:rPr lang="ko-KR" altLang="en-US" smtClean="0"/>
              <a:pPr/>
              <a:t>2023-03-13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CC1-05EC-4FD6-A787-97BDBCE8B5E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240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C9D3-67C5-4DCE-A140-70BADF168C7B}" type="datetimeFigureOut">
              <a:rPr lang="ko-KR" altLang="en-US" smtClean="0"/>
              <a:pPr/>
              <a:t>2023-03-13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CC1-05EC-4FD6-A787-97BDBCE8B5E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45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C9D3-67C5-4DCE-A140-70BADF168C7B}" type="datetimeFigureOut">
              <a:rPr lang="ko-KR" altLang="en-US" smtClean="0"/>
              <a:pPr/>
              <a:t>2023-03-13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CC1-05EC-4FD6-A787-97BDBCE8B5E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605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C9D3-67C5-4DCE-A140-70BADF168C7B}" type="datetimeFigureOut">
              <a:rPr lang="ko-KR" altLang="en-US" smtClean="0"/>
              <a:pPr/>
              <a:t>2023-03-13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CC1-05EC-4FD6-A787-97BDBCE8B5E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853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3C9D3-67C5-4DCE-A140-70BADF168C7B}" type="datetimeFigureOut">
              <a:rPr lang="ko-KR" altLang="en-US" smtClean="0"/>
              <a:pPr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F95CC1-05EC-4FD6-A787-97BDBCE8B5E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543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335360" y="274638"/>
            <a:ext cx="1161729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335360" y="1600200"/>
            <a:ext cx="11617291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534870"/>
            <a:ext cx="28448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fld id="{3C4A7B72-6AE8-49C2-8F32-E8A725FD610D}" type="datetimeFigureOut">
              <a:rPr lang="ko-KR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2023-03-13</a:t>
            </a:fld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525345"/>
            <a:ext cx="38608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515820"/>
            <a:ext cx="28448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fld id="{52DD98C4-AD35-4759-9571-E1AA62A00DA9}" type="slidenum">
              <a:rPr lang="ko-KR" altLang="en-US" smtClean="0">
                <a:solidFill>
                  <a:prstClr val="black"/>
                </a:solidFill>
                <a:latin typeface="Arial" charset="0"/>
                <a:cs typeface="Arial" charset="0"/>
              </a:rPr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ko-KR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974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1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www.oracle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14400" y="1457864"/>
            <a:ext cx="7815532" cy="1500996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80535" y="199337"/>
            <a:ext cx="9144000" cy="464897"/>
          </a:xfrm>
        </p:spPr>
        <p:txBody>
          <a:bodyPr>
            <a:normAutofit fontScale="90000"/>
          </a:bodyPr>
          <a:lstStyle/>
          <a:p>
            <a:r>
              <a:rPr lang="ko-KR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</a:t>
            </a:r>
            <a:r>
              <a:rPr lang="en-US" altLang="ko-K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ko-KR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 </a:t>
            </a:r>
            <a:r>
              <a:rPr lang="ko-KR" altLang="en-US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앱</a:t>
            </a:r>
            <a:r>
              <a:rPr lang="ko-KR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개발 환경 구축</a:t>
            </a:r>
            <a:endPara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9208" y="909427"/>
            <a:ext cx="5694188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ko-KR" altLang="en-US" sz="2800" dirty="0" smtClean="0"/>
              <a:t>안드로이드 개발 환경 구축절차</a:t>
            </a:r>
            <a:endParaRPr lang="en-US" altLang="ko-KR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 smtClean="0">
                <a:solidFill>
                  <a:srgbClr val="0070C0"/>
                </a:solidFill>
              </a:rPr>
              <a:t>JDK</a:t>
            </a:r>
            <a:r>
              <a:rPr lang="ko-KR" altLang="en-US" dirty="0" smtClean="0">
                <a:solidFill>
                  <a:srgbClr val="0070C0"/>
                </a:solidFill>
              </a:rPr>
              <a:t>설치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marL="1257300" lvl="2" indent="-342900">
              <a:buFont typeface="+mj-lt"/>
              <a:buAutoNum type="arabicParenR"/>
            </a:pPr>
            <a:r>
              <a:rPr lang="en-US" altLang="ko-KR" dirty="0" smtClean="0">
                <a:solidFill>
                  <a:srgbClr val="FF0000"/>
                </a:solidFill>
              </a:rPr>
              <a:t>JDK</a:t>
            </a:r>
            <a:r>
              <a:rPr lang="ko-KR" altLang="en-US" dirty="0" smtClean="0">
                <a:solidFill>
                  <a:srgbClr val="FF0000"/>
                </a:solidFill>
              </a:rPr>
              <a:t>다운로드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1257300" lvl="2" indent="-342900">
              <a:buFont typeface="+mj-lt"/>
              <a:buAutoNum type="arabicParenR"/>
            </a:pPr>
            <a:r>
              <a:rPr lang="en-US" altLang="ko-KR" dirty="0" smtClean="0">
                <a:solidFill>
                  <a:srgbClr val="FF0000"/>
                </a:solidFill>
              </a:rPr>
              <a:t>JDK</a:t>
            </a:r>
            <a:r>
              <a:rPr lang="ko-KR" altLang="en-US" dirty="0" smtClean="0">
                <a:solidFill>
                  <a:srgbClr val="FF0000"/>
                </a:solidFill>
              </a:rPr>
              <a:t>설치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1257300" lvl="2" indent="-342900">
              <a:buFont typeface="+mj-lt"/>
              <a:buAutoNum type="arabicParenR"/>
            </a:pPr>
            <a:r>
              <a:rPr lang="ko-KR" altLang="en-US" dirty="0" err="1" smtClean="0">
                <a:solidFill>
                  <a:srgbClr val="FF0000"/>
                </a:solidFill>
              </a:rPr>
              <a:t>자바홈</a:t>
            </a:r>
            <a:r>
              <a:rPr lang="en-US" altLang="ko-KR" dirty="0" smtClean="0">
                <a:solidFill>
                  <a:srgbClr val="FF0000"/>
                </a:solidFill>
              </a:rPr>
              <a:t>(JAVA_HOME)</a:t>
            </a:r>
            <a:r>
              <a:rPr lang="ko-KR" altLang="en-US" dirty="0" smtClean="0">
                <a:solidFill>
                  <a:srgbClr val="FF0000"/>
                </a:solidFill>
              </a:rPr>
              <a:t>환경설정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1257300" lvl="2" indent="-342900">
              <a:buFont typeface="+mj-lt"/>
              <a:buAutoNum type="arabicParenR"/>
            </a:pPr>
            <a:endParaRPr lang="en-US" altLang="ko-KR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 smtClean="0">
                <a:solidFill>
                  <a:srgbClr val="0070C0"/>
                </a:solidFill>
              </a:rPr>
              <a:t>Android Studio</a:t>
            </a:r>
            <a:r>
              <a:rPr lang="ko-KR" altLang="en-US" dirty="0" smtClean="0">
                <a:solidFill>
                  <a:srgbClr val="0070C0"/>
                </a:solidFill>
              </a:rPr>
              <a:t>설치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marL="1257300" lvl="2" indent="-342900">
              <a:buFont typeface="+mj-lt"/>
              <a:buAutoNum type="arabicParenR"/>
            </a:pPr>
            <a:r>
              <a:rPr lang="en-US" altLang="ko-KR" dirty="0" smtClean="0">
                <a:solidFill>
                  <a:srgbClr val="FF0000"/>
                </a:solidFill>
              </a:rPr>
              <a:t>Android Studio </a:t>
            </a:r>
            <a:r>
              <a:rPr lang="ko-KR" altLang="en-US" dirty="0" smtClean="0">
                <a:solidFill>
                  <a:srgbClr val="FF0000"/>
                </a:solidFill>
              </a:rPr>
              <a:t>다운로드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1257300" lvl="2" indent="-342900">
              <a:buFont typeface="+mj-lt"/>
              <a:buAutoNum type="arabicParenR"/>
            </a:pPr>
            <a:r>
              <a:rPr lang="en-US" altLang="ko-KR" dirty="0" smtClean="0">
                <a:solidFill>
                  <a:srgbClr val="FF0000"/>
                </a:solidFill>
              </a:rPr>
              <a:t>Android Studio </a:t>
            </a:r>
            <a:r>
              <a:rPr lang="ko-KR" altLang="en-US" dirty="0" smtClean="0">
                <a:solidFill>
                  <a:srgbClr val="FF0000"/>
                </a:solidFill>
              </a:rPr>
              <a:t>설치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1257300" lvl="2" indent="-342900">
              <a:buFont typeface="+mj-lt"/>
              <a:buAutoNum type="arabicParenR"/>
            </a:pPr>
            <a:endParaRPr lang="en-US" altLang="ko-KR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 smtClean="0">
                <a:solidFill>
                  <a:srgbClr val="0070C0"/>
                </a:solidFill>
              </a:rPr>
              <a:t>Android SDK</a:t>
            </a:r>
            <a:r>
              <a:rPr lang="ko-KR" altLang="en-US" dirty="0" smtClean="0">
                <a:solidFill>
                  <a:srgbClr val="0070C0"/>
                </a:solidFill>
              </a:rPr>
              <a:t>설치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marL="1257300" lvl="2" indent="-342900">
              <a:buFont typeface="+mj-lt"/>
              <a:buAutoNum type="arabicParenR"/>
            </a:pPr>
            <a:r>
              <a:rPr lang="en-US" altLang="ko-KR" dirty="0" smtClean="0">
                <a:solidFill>
                  <a:srgbClr val="FF0000"/>
                </a:solidFill>
              </a:rPr>
              <a:t>Android Studio </a:t>
            </a:r>
            <a:r>
              <a:rPr lang="ko-KR" altLang="en-US" dirty="0" smtClean="0">
                <a:solidFill>
                  <a:srgbClr val="FF0000"/>
                </a:solidFill>
              </a:rPr>
              <a:t>처음실행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1257300" lvl="2" indent="-342900">
              <a:buFont typeface="+mj-lt"/>
              <a:buAutoNum type="arabicParenR"/>
            </a:pPr>
            <a:r>
              <a:rPr lang="en-US" altLang="ko-KR" dirty="0" smtClean="0">
                <a:solidFill>
                  <a:srgbClr val="FF0000"/>
                </a:solidFill>
              </a:rPr>
              <a:t>Android SDK </a:t>
            </a:r>
            <a:r>
              <a:rPr lang="ko-KR" altLang="en-US" dirty="0" smtClean="0">
                <a:solidFill>
                  <a:srgbClr val="FF0000"/>
                </a:solidFill>
              </a:rPr>
              <a:t>다운로드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1257300" lvl="2" indent="-342900">
              <a:buFont typeface="+mj-lt"/>
              <a:buAutoNum type="arabicParenR"/>
            </a:pPr>
            <a:r>
              <a:rPr lang="ko-KR" altLang="en-US" dirty="0" err="1" smtClean="0">
                <a:solidFill>
                  <a:srgbClr val="FF0000"/>
                </a:solidFill>
              </a:rPr>
              <a:t>앱</a:t>
            </a:r>
            <a:r>
              <a:rPr lang="ko-KR" altLang="en-US" dirty="0" smtClean="0">
                <a:solidFill>
                  <a:srgbClr val="FF0000"/>
                </a:solidFill>
              </a:rPr>
              <a:t> 프로젝트 생성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1257300" lvl="2" indent="-342900">
              <a:buFont typeface="+mj-lt"/>
              <a:buAutoNum type="arabicParenR"/>
            </a:pPr>
            <a:endParaRPr lang="en-US" altLang="ko-KR" dirty="0" smtClean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err="1" smtClean="0">
                <a:solidFill>
                  <a:srgbClr val="0070C0"/>
                </a:solidFill>
              </a:rPr>
              <a:t>앱</a:t>
            </a:r>
            <a:r>
              <a:rPr lang="ko-KR" altLang="en-US" dirty="0" smtClean="0">
                <a:solidFill>
                  <a:srgbClr val="0070C0"/>
                </a:solidFill>
              </a:rPr>
              <a:t> 실행 환경 구축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marL="1257300" lvl="2" indent="-342900">
              <a:buFont typeface="+mj-lt"/>
              <a:buAutoNum type="arabicParenR"/>
            </a:pPr>
            <a:r>
              <a:rPr lang="ko-KR" altLang="en-US" dirty="0" err="1" smtClean="0">
                <a:solidFill>
                  <a:srgbClr val="FF0000"/>
                </a:solidFill>
              </a:rPr>
              <a:t>스마트폰</a:t>
            </a:r>
            <a:r>
              <a:rPr lang="ko-KR" altLang="en-US" dirty="0" smtClean="0">
                <a:solidFill>
                  <a:srgbClr val="FF0000"/>
                </a:solidFill>
              </a:rPr>
              <a:t> 실행환경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1257300" lvl="2" indent="-342900">
              <a:buFont typeface="+mj-lt"/>
              <a:buAutoNum type="arabicParenR"/>
            </a:pPr>
            <a:r>
              <a:rPr lang="ko-KR" altLang="en-US" dirty="0" smtClean="0">
                <a:solidFill>
                  <a:srgbClr val="FF0000"/>
                </a:solidFill>
              </a:rPr>
              <a:t>안드로이드 가상 디바이스</a:t>
            </a:r>
            <a:r>
              <a:rPr lang="en-US" altLang="ko-KR" dirty="0" smtClean="0">
                <a:solidFill>
                  <a:srgbClr val="FF0000"/>
                </a:solidFill>
              </a:rPr>
              <a:t>(AVD)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743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11187" y="827474"/>
            <a:ext cx="8611943" cy="4368779"/>
            <a:chOff x="611188" y="1196752"/>
            <a:chExt cx="7921624" cy="3816424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88" y="1700808"/>
              <a:ext cx="7921624" cy="3312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1196752"/>
              <a:ext cx="7921252" cy="5496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텍스트 개체 틀 1"/>
          <p:cNvSpPr txBox="1">
            <a:spLocks/>
          </p:cNvSpPr>
          <p:nvPr/>
        </p:nvSpPr>
        <p:spPr>
          <a:xfrm>
            <a:off x="193313" y="149251"/>
            <a:ext cx="7560840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>
                <a:latin typeface="HY견고딕" pitchFamily="18" charset="-127"/>
                <a:ea typeface="HY견고딕" pitchFamily="18" charset="-127"/>
              </a:rPr>
              <a:t>5. </a:t>
            </a: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앱 </a:t>
            </a:r>
            <a:r>
              <a:rPr lang="ko-KR" altLang="en-US" sz="1800" dirty="0" err="1" smtClean="0">
                <a:latin typeface="HY견고딕" pitchFamily="18" charset="-127"/>
                <a:ea typeface="HY견고딕" pitchFamily="18" charset="-127"/>
              </a:rPr>
              <a:t>개발환경의</a:t>
            </a: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 구성요소</a:t>
            </a:r>
            <a:endParaRPr lang="ko-KR" altLang="en-US" sz="1800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8489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68058" y="184611"/>
            <a:ext cx="64924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dirty="0"/>
              <a:t>안드로이드 개발 환경 </a:t>
            </a:r>
            <a:r>
              <a:rPr lang="ko-KR" altLang="en-US" sz="2800" dirty="0" smtClean="0"/>
              <a:t>구축 절차 요약</a:t>
            </a:r>
            <a:endParaRPr lang="ko-KR" alt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94592" y="896815"/>
            <a:ext cx="8488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/>
              <a:t>안드로이드 </a:t>
            </a:r>
            <a:r>
              <a:rPr lang="en-US" altLang="ko-KR" dirty="0" smtClean="0"/>
              <a:t>13</a:t>
            </a:r>
            <a:r>
              <a:rPr lang="ko-KR" altLang="en-US" dirty="0" err="1" smtClean="0"/>
              <a:t>버젼에서는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Open JDK</a:t>
            </a:r>
            <a:r>
              <a:rPr lang="ko-KR" altLang="en-US" dirty="0" smtClean="0"/>
              <a:t>로 안드로이드 스튜디오에서 번들로 설치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/>
              <a:t>혹시 이전 버전에서는 </a:t>
            </a:r>
            <a:r>
              <a:rPr lang="en-US" altLang="ko-KR" dirty="0" smtClean="0"/>
              <a:t>JDK 11</a:t>
            </a:r>
            <a:r>
              <a:rPr lang="ko-KR" altLang="en-US" dirty="0" err="1" smtClean="0"/>
              <a:t>버젼까지</a:t>
            </a:r>
            <a:r>
              <a:rPr lang="ko-KR" altLang="en-US" dirty="0" smtClean="0"/>
              <a:t> 지원하는 경우 설치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93531" y="2303584"/>
            <a:ext cx="4086237" cy="615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Android Studio</a:t>
            </a:r>
            <a:r>
              <a:rPr lang="ko-KR" altLang="en-US" dirty="0" smtClean="0"/>
              <a:t> 다운로드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(https://developer.android.com)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984739" y="3291254"/>
            <a:ext cx="4086237" cy="615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Android Studio</a:t>
            </a:r>
            <a:r>
              <a:rPr lang="ko-KR" altLang="en-US" dirty="0" smtClean="0"/>
              <a:t> 설치</a:t>
            </a:r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993530" y="4278924"/>
            <a:ext cx="4086237" cy="615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Android Studio</a:t>
            </a:r>
            <a:r>
              <a:rPr lang="ko-KR" altLang="en-US" dirty="0" smtClean="0"/>
              <a:t> 환경설정</a:t>
            </a:r>
            <a:endParaRPr lang="en-US" altLang="ko-KR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5679830" y="2303584"/>
            <a:ext cx="4086237" cy="615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Android SDK </a:t>
            </a:r>
            <a:r>
              <a:rPr lang="ko-KR" altLang="en-US" dirty="0" smtClean="0"/>
              <a:t>설정 및 업데이트</a:t>
            </a:r>
            <a:endParaRPr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5679830" y="3291254"/>
            <a:ext cx="4086237" cy="615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AVD(Android Virtual Device) </a:t>
            </a:r>
            <a:r>
              <a:rPr lang="ko-KR" altLang="en-US" dirty="0" smtClean="0"/>
              <a:t>생성</a:t>
            </a:r>
            <a:endParaRPr lang="en-US" altLang="ko-KR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679830" y="4278924"/>
            <a:ext cx="4086237" cy="615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Android </a:t>
            </a:r>
            <a:r>
              <a:rPr lang="ko-KR" altLang="en-US" dirty="0" err="1" smtClean="0"/>
              <a:t>앱개발</a:t>
            </a:r>
            <a:endParaRPr lang="en-US" altLang="ko-KR" dirty="0" smtClean="0"/>
          </a:p>
        </p:txBody>
      </p:sp>
      <p:sp>
        <p:nvSpPr>
          <p:cNvPr id="14" name="아래쪽 화살표 13"/>
          <p:cNvSpPr/>
          <p:nvPr/>
        </p:nvSpPr>
        <p:spPr>
          <a:xfrm>
            <a:off x="2919046" y="2919046"/>
            <a:ext cx="158263" cy="28135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>
            <a:off x="2919045" y="3906716"/>
            <a:ext cx="158263" cy="28135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꺾인 연결선 16"/>
          <p:cNvCxnSpPr/>
          <p:nvPr/>
        </p:nvCxnSpPr>
        <p:spPr>
          <a:xfrm flipV="1">
            <a:off x="5120426" y="1865360"/>
            <a:ext cx="292333" cy="2725612"/>
          </a:xfrm>
          <a:prstGeom prst="bentConnector2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5365493" y="1865360"/>
            <a:ext cx="235745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endCxn id="9" idx="0"/>
          </p:cNvCxnSpPr>
          <p:nvPr/>
        </p:nvCxnSpPr>
        <p:spPr>
          <a:xfrm>
            <a:off x="7722948" y="1832353"/>
            <a:ext cx="1" cy="4712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아래쪽 화살표 30"/>
          <p:cNvSpPr/>
          <p:nvPr/>
        </p:nvSpPr>
        <p:spPr>
          <a:xfrm>
            <a:off x="7643815" y="2919046"/>
            <a:ext cx="158263" cy="28135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아래쪽 화살표 31"/>
          <p:cNvSpPr/>
          <p:nvPr/>
        </p:nvSpPr>
        <p:spPr>
          <a:xfrm>
            <a:off x="7643815" y="3889210"/>
            <a:ext cx="158263" cy="28135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260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9011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dirty="0" smtClean="0">
                <a:solidFill>
                  <a:srgbClr val="FF0000"/>
                </a:solidFill>
              </a:rPr>
              <a:t>참고 사항 </a:t>
            </a:r>
            <a:r>
              <a:rPr lang="en-US" altLang="ko-KR" dirty="0" smtClean="0">
                <a:solidFill>
                  <a:srgbClr val="FF0000"/>
                </a:solidFill>
              </a:rPr>
              <a:t>: JDK</a:t>
            </a:r>
            <a:r>
              <a:rPr lang="ko-KR" altLang="en-US" dirty="0" smtClean="0">
                <a:solidFill>
                  <a:srgbClr val="FF0000"/>
                </a:solidFill>
              </a:rPr>
              <a:t>설치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1257300" lvl="2" indent="-342900">
              <a:buFont typeface="+mj-lt"/>
              <a:buAutoNum type="arabicParenR"/>
            </a:pPr>
            <a:r>
              <a:rPr lang="en-US" altLang="ko-KR" dirty="0" smtClean="0">
                <a:solidFill>
                  <a:srgbClr val="00B0F0"/>
                </a:solidFill>
              </a:rPr>
              <a:t>JDK</a:t>
            </a:r>
            <a:r>
              <a:rPr lang="ko-KR" altLang="en-US" dirty="0" smtClean="0">
                <a:solidFill>
                  <a:srgbClr val="00B0F0"/>
                </a:solidFill>
              </a:rPr>
              <a:t>다운로드</a:t>
            </a:r>
            <a:endParaRPr lang="en-US" altLang="ko-KR" dirty="0" smtClean="0">
              <a:solidFill>
                <a:srgbClr val="00B0F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89886" y="646331"/>
            <a:ext cx="84276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JDK </a:t>
            </a:r>
            <a:r>
              <a:rPr lang="ko-KR" altLang="en-US" dirty="0" smtClean="0"/>
              <a:t>다운로드는 </a:t>
            </a:r>
            <a:r>
              <a:rPr lang="ko-KR" altLang="en-US" dirty="0" err="1" smtClean="0"/>
              <a:t>오라클</a:t>
            </a:r>
            <a:r>
              <a:rPr lang="ko-KR" altLang="en-US" dirty="0" smtClean="0"/>
              <a:t> 웹사이트</a:t>
            </a:r>
            <a:r>
              <a:rPr lang="en-US" altLang="ko-KR" dirty="0" smtClean="0"/>
              <a:t>(</a:t>
            </a:r>
            <a:r>
              <a:rPr lang="en-US" altLang="ko-KR" dirty="0" smtClean="0">
                <a:hlinkClick r:id="rId2"/>
              </a:rPr>
              <a:t>www.oracle.com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“Downloads”</a:t>
            </a:r>
            <a:r>
              <a:rPr lang="ko-KR" altLang="en-US" dirty="0" smtClean="0"/>
              <a:t>를 클릭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06" y="1171693"/>
            <a:ext cx="9937050" cy="55895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309" y="1224879"/>
            <a:ext cx="10014438" cy="5633121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505808" y="4862146"/>
            <a:ext cx="1714500" cy="29893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52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73" y="225901"/>
            <a:ext cx="11729327" cy="65977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536" y="794709"/>
            <a:ext cx="1359526" cy="4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07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08" y="127402"/>
            <a:ext cx="11829791" cy="665425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163" y="1148558"/>
            <a:ext cx="1359526" cy="4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072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79"/>
            <a:ext cx="10626756" cy="59775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165" y="840244"/>
            <a:ext cx="9557186" cy="53759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1615" y="3831338"/>
            <a:ext cx="1621593" cy="49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637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01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523" y="2277207"/>
            <a:ext cx="777031" cy="60666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730" y="4395159"/>
            <a:ext cx="917708" cy="6770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99" y="5343237"/>
            <a:ext cx="2597040" cy="41456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009292" y="5343237"/>
            <a:ext cx="6435970" cy="4145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12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48411" y="74140"/>
            <a:ext cx="79127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prstClr val="black"/>
                </a:solidFill>
              </a:rPr>
              <a:t>윈도우 운영 체제 정보확인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                                        </a:t>
            </a:r>
            <a:r>
              <a:rPr lang="en-US" altLang="ko-KR" dirty="0" smtClean="0">
                <a:solidFill>
                  <a:srgbClr val="FF0000"/>
                </a:solidFill>
              </a:rPr>
              <a:t>‘</a:t>
            </a:r>
            <a:r>
              <a:rPr lang="ko-KR" altLang="en-US" dirty="0" smtClean="0">
                <a:solidFill>
                  <a:srgbClr val="FF0000"/>
                </a:solidFill>
              </a:rPr>
              <a:t>제어판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시스템 및 보안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시스템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’ </a:t>
            </a:r>
            <a:r>
              <a:rPr lang="ko-KR" altLang="en-US" dirty="0" smtClean="0">
                <a:solidFill>
                  <a:prstClr val="black"/>
                </a:solidFill>
                <a:sym typeface="Wingdings" panose="05000000000000000000" pitchFamily="2" charset="2"/>
              </a:rPr>
              <a:t>클릭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50" y="720472"/>
            <a:ext cx="8848162" cy="619371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767943" y="5122506"/>
            <a:ext cx="1632857" cy="2985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98767" y="4506686"/>
            <a:ext cx="2468946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시스템종류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윈도우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64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비트 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              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운영체제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/>
          <p:cNvCxnSpPr>
            <a:stCxn id="6" idx="3"/>
            <a:endCxn id="7" idx="1"/>
          </p:cNvCxnSpPr>
          <p:nvPr/>
        </p:nvCxnSpPr>
        <p:spPr>
          <a:xfrm flipV="1">
            <a:off x="6400800" y="4768296"/>
            <a:ext cx="2397967" cy="5035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096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206" r="3382" b="3587"/>
          <a:stretch/>
        </p:blipFill>
        <p:spPr>
          <a:xfrm>
            <a:off x="207033" y="464"/>
            <a:ext cx="11948839" cy="6615996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2838091" y="3200400"/>
            <a:ext cx="448574" cy="4313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72000" y="4132053"/>
            <a:ext cx="3381555" cy="5607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166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4149" y="0"/>
            <a:ext cx="2233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altLang="ko-KR" dirty="0" smtClean="0">
                <a:solidFill>
                  <a:srgbClr val="FF0000"/>
                </a:solidFill>
              </a:rPr>
              <a:t>2) JDK</a:t>
            </a:r>
            <a:r>
              <a:rPr lang="ko-KR" altLang="en-US" dirty="0" smtClean="0">
                <a:solidFill>
                  <a:srgbClr val="FF0000"/>
                </a:solidFill>
              </a:rPr>
              <a:t>설치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76479" y="447869"/>
            <a:ext cx="88729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다운로드된</a:t>
            </a:r>
            <a:r>
              <a:rPr lang="ko-KR" altLang="en-US" dirty="0" smtClean="0"/>
              <a:t> </a:t>
            </a:r>
            <a:r>
              <a:rPr lang="en-US" altLang="ko-KR" dirty="0" smtClean="0"/>
              <a:t>JDK </a:t>
            </a:r>
            <a:r>
              <a:rPr lang="ko-KR" altLang="en-US" dirty="0" smtClean="0"/>
              <a:t>실행파일을 클릭하면 다음과 같은 </a:t>
            </a:r>
            <a:r>
              <a:rPr lang="en-US" altLang="ko-KR" dirty="0" smtClean="0"/>
              <a:t>JDK</a:t>
            </a:r>
            <a:r>
              <a:rPr lang="ko-KR" altLang="en-US" dirty="0" smtClean="0"/>
              <a:t>설치 초기화면이 나타난다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   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여기서</a:t>
            </a:r>
            <a:r>
              <a:rPr lang="en-US" altLang="ko-KR" dirty="0" smtClean="0"/>
              <a:t> ‘Next’</a:t>
            </a:r>
            <a:r>
              <a:rPr lang="ko-KR" altLang="en-US" dirty="0" smtClean="0"/>
              <a:t>버튼 클릭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48" y="1094200"/>
            <a:ext cx="6750157" cy="514798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637314" y="5701004"/>
            <a:ext cx="1399592" cy="4292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871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 bwMode="gray">
          <a:xfrm>
            <a:off x="201146" y="0"/>
            <a:ext cx="8520112" cy="572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ko-KR" alt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안드로이드</a:t>
            </a:r>
            <a:r>
              <a:rPr kumimoji="0" lang="ko-KR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 개발 환경 </a:t>
            </a:r>
            <a:endParaRPr kumimoji="0" lang="ko-KR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0922" y="5696978"/>
            <a:ext cx="8038344" cy="830997"/>
          </a:xfrm>
          <a:prstGeom prst="rect">
            <a:avLst/>
          </a:prstGeom>
          <a:solidFill>
            <a:srgbClr val="4C7013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개발 환경 구성이 완료되면 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Android Studio</a:t>
            </a: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를 실행해서 코딩과 수정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(a)</a:t>
            </a: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을 통해 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/>
            </a:r>
            <a:b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</a:br>
            <a:r>
              <a:rPr kumimoji="0" lang="ko-KR" alt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앱을</a:t>
            </a: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 개발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charset="0"/>
            </a:endParaRP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코딩된</a:t>
            </a: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 결과는 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AVD</a:t>
            </a: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에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 </a:t>
            </a: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출력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(b)</a:t>
            </a: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하고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, </a:t>
            </a: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개발자는 그 결과를 확인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(c)</a:t>
            </a:r>
            <a:endParaRPr kumimoji="0" lang="ko-KR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charset="0"/>
            </a:endParaRPr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62455"/>
            <a:ext cx="9542253" cy="493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785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56" y="591716"/>
            <a:ext cx="5867475" cy="44748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878" y="2024743"/>
            <a:ext cx="5595536" cy="425087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67756" y="90587"/>
            <a:ext cx="2714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파일복사과정을 보임 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447563" y="1312897"/>
            <a:ext cx="59763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자바설치 </a:t>
            </a:r>
            <a:r>
              <a:rPr lang="ko-KR" altLang="en-US" dirty="0" err="1" smtClean="0"/>
              <a:t>폴더확인후</a:t>
            </a:r>
            <a:r>
              <a:rPr lang="ko-KR" altLang="en-US" dirty="0" smtClean="0"/>
              <a:t>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다음</a:t>
            </a:r>
            <a:r>
              <a:rPr lang="en-US" altLang="ko-KR" dirty="0" smtClean="0"/>
              <a:t>‘ </a:t>
            </a:r>
            <a:r>
              <a:rPr lang="ko-KR" altLang="en-US" dirty="0" smtClean="0"/>
              <a:t>버튼 클릭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특별한 경우를 제외하고 설치위지를 변경할 필요 없음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0683551" y="5747657"/>
            <a:ext cx="1380931" cy="4665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641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56" y="545063"/>
            <a:ext cx="4914900" cy="37338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67756" y="90587"/>
            <a:ext cx="21034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자바 설치 과정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297" y="2037053"/>
            <a:ext cx="5894745" cy="449437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892248" y="1521281"/>
            <a:ext cx="4230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설치가 완료되면 </a:t>
            </a:r>
            <a:r>
              <a:rPr lang="en-US" altLang="ko-KR" dirty="0" smtClean="0"/>
              <a:t>‘Close’</a:t>
            </a:r>
            <a:r>
              <a:rPr lang="ko-KR" altLang="en-US" dirty="0" smtClean="0"/>
              <a:t>버튼을 클릭 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666513" y="5999584"/>
            <a:ext cx="1287625" cy="4292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409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746369" y="90586"/>
            <a:ext cx="1263679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altLang="ko-KR" dirty="0" smtClean="0">
                <a:solidFill>
                  <a:srgbClr val="FF0000"/>
                </a:solidFill>
              </a:rPr>
              <a:t>3) </a:t>
            </a:r>
            <a:r>
              <a:rPr lang="ko-KR" altLang="en-US" dirty="0" smtClean="0">
                <a:solidFill>
                  <a:srgbClr val="FF0000"/>
                </a:solidFill>
              </a:rPr>
              <a:t>자바 홈</a:t>
            </a:r>
            <a:r>
              <a:rPr lang="en-US" altLang="ko-KR" dirty="0">
                <a:solidFill>
                  <a:srgbClr val="FF0000"/>
                </a:solidFill>
              </a:rPr>
              <a:t>(JAVA_HOME)</a:t>
            </a:r>
            <a:r>
              <a:rPr lang="ko-KR" altLang="en-US" dirty="0" smtClean="0">
                <a:solidFill>
                  <a:srgbClr val="FF0000"/>
                </a:solidFill>
              </a:rPr>
              <a:t>환경설정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자바 홈은 </a:t>
            </a:r>
            <a:r>
              <a:rPr lang="en-US" altLang="ko-KR" dirty="0" smtClean="0"/>
              <a:t>Android Studio</a:t>
            </a:r>
            <a:r>
              <a:rPr lang="ko-KR" altLang="en-US" dirty="0" err="1" smtClean="0"/>
              <a:t>설치시에</a:t>
            </a:r>
            <a:r>
              <a:rPr lang="ko-KR" altLang="en-US" dirty="0" smtClean="0"/>
              <a:t> 자바가 설치된 위치정보를 필요로 하기 때문에 환경설정이 필요하다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   </a:t>
            </a:r>
            <a:r>
              <a:rPr lang="en-US" altLang="ko-KR" dirty="0" smtClean="0"/>
              <a:t>-</a:t>
            </a:r>
            <a:r>
              <a:rPr lang="ko-KR" altLang="en-US" dirty="0" smtClean="0"/>
              <a:t>설치과정에서 나타나는 메뉴의 구성은 윈도우 버전에 따라서 달라질 수 있으므로 경로를 주의해서 살펴본다</a:t>
            </a:r>
            <a:r>
              <a:rPr lang="en-US" altLang="ko-KR" dirty="0" smtClean="0"/>
              <a:t>.</a:t>
            </a:r>
          </a:p>
          <a:p>
            <a:pPr lvl="2"/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‘</a:t>
            </a:r>
            <a:r>
              <a:rPr lang="ko-KR" altLang="en-US" dirty="0" smtClean="0"/>
              <a:t>시작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모든 프로그램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컴퓨터</a:t>
            </a:r>
            <a:r>
              <a:rPr lang="en-US" altLang="ko-KR" dirty="0" smtClean="0">
                <a:sym typeface="Wingdings" panose="05000000000000000000" pitchFamily="2" charset="2"/>
              </a:rPr>
              <a:t>‘ </a:t>
            </a:r>
            <a:r>
              <a:rPr lang="ko-KR" altLang="en-US" dirty="0" smtClean="0">
                <a:sym typeface="Wingdings" panose="05000000000000000000" pitchFamily="2" charset="2"/>
              </a:rPr>
              <a:t>메뉴 클릭</a:t>
            </a: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" y="1665903"/>
            <a:ext cx="5358396" cy="519469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405673" y="3620278"/>
            <a:ext cx="1940768" cy="6158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396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9" y="428625"/>
            <a:ext cx="11430000" cy="642937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67756" y="90587"/>
            <a:ext cx="2983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‘</a:t>
            </a:r>
            <a:r>
              <a:rPr lang="ko-KR" altLang="en-US" dirty="0" smtClean="0"/>
              <a:t>시스템 속성</a:t>
            </a:r>
            <a:r>
              <a:rPr lang="en-US" altLang="ko-KR" dirty="0" smtClean="0"/>
              <a:t>‘ </a:t>
            </a:r>
            <a:r>
              <a:rPr lang="ko-KR" altLang="en-US" dirty="0" smtClean="0"/>
              <a:t>메뉴 클릭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21094" y="1007706"/>
            <a:ext cx="914400" cy="363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706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625"/>
            <a:ext cx="11430000" cy="642937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67756" y="90587"/>
            <a:ext cx="35269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‘</a:t>
            </a:r>
            <a:r>
              <a:rPr lang="ko-KR" altLang="en-US" dirty="0" smtClean="0"/>
              <a:t>고급 시스템 설정</a:t>
            </a:r>
            <a:r>
              <a:rPr lang="en-US" altLang="ko-KR" dirty="0" smtClean="0"/>
              <a:t>‘ </a:t>
            </a:r>
            <a:r>
              <a:rPr lang="ko-KR" altLang="en-US" dirty="0" smtClean="0"/>
              <a:t>메뉴 클릭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02637" y="2155371"/>
            <a:ext cx="1268963" cy="2985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308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535"/>
            <a:ext cx="5485689" cy="491820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67756" y="90587"/>
            <a:ext cx="2752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‘</a:t>
            </a:r>
            <a:r>
              <a:rPr lang="ko-KR" altLang="en-US" dirty="0" smtClean="0"/>
              <a:t>환경 변수</a:t>
            </a:r>
            <a:r>
              <a:rPr lang="en-US" altLang="ko-KR" dirty="0" smtClean="0"/>
              <a:t>‘ </a:t>
            </a:r>
            <a:r>
              <a:rPr lang="ko-KR" altLang="en-US" dirty="0" smtClean="0"/>
              <a:t>버튼 클릭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359020" y="4544008"/>
            <a:ext cx="1847462" cy="3732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704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7756" y="90587"/>
            <a:ext cx="5820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시스템 변수에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새로 만들기</a:t>
            </a:r>
            <a:r>
              <a:rPr lang="en-US" altLang="ko-KR" dirty="0" smtClean="0"/>
              <a:t>‘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편집</a:t>
            </a:r>
            <a:r>
              <a:rPr lang="en-US" altLang="ko-KR" dirty="0" smtClean="0"/>
              <a:t>＇</a:t>
            </a:r>
            <a:r>
              <a:rPr lang="ko-KR" altLang="en-US" dirty="0" smtClean="0"/>
              <a:t>버튼 클릭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57" y="459919"/>
            <a:ext cx="5825930" cy="517577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343608" y="4432041"/>
            <a:ext cx="1838131" cy="5225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230134" y="4432041"/>
            <a:ext cx="1175657" cy="5225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67756" y="6077811"/>
            <a:ext cx="2254913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JAVA_HOME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이 등록되어 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있지않는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경우에 추가함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8" name="직선 화살표 연결선 7"/>
          <p:cNvCxnSpPr>
            <a:stCxn id="4" idx="2"/>
            <a:endCxn id="6" idx="0"/>
          </p:cNvCxnSpPr>
          <p:nvPr/>
        </p:nvCxnSpPr>
        <p:spPr>
          <a:xfrm flipH="1">
            <a:off x="1295213" y="4954555"/>
            <a:ext cx="967461" cy="11232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95048" y="6077811"/>
            <a:ext cx="2254913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JAVA_HOME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이 등록되어 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있는 경우에 수정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/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변경함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11" name="직선 화살표 연결선 10"/>
          <p:cNvCxnSpPr>
            <a:stCxn id="5" idx="2"/>
            <a:endCxn id="9" idx="0"/>
          </p:cNvCxnSpPr>
          <p:nvPr/>
        </p:nvCxnSpPr>
        <p:spPr>
          <a:xfrm>
            <a:off x="3817963" y="4954555"/>
            <a:ext cx="404542" cy="11232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327804" y="3019245"/>
            <a:ext cx="5581290" cy="251028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220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7756" y="90587"/>
            <a:ext cx="6080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시스템 변수를 입력 또는 편집하고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확인</a:t>
            </a:r>
            <a:r>
              <a:rPr lang="en-US" altLang="ko-KR" dirty="0" smtClean="0"/>
              <a:t>‘ </a:t>
            </a:r>
            <a:r>
              <a:rPr lang="ko-KR" altLang="en-US" dirty="0" smtClean="0"/>
              <a:t>버튼 클릭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966607" y="4280032"/>
            <a:ext cx="3484095" cy="738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변수이름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: JAVA_HOME</a:t>
            </a: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변수 값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: JDK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를 설치한 경로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(C:\</a:t>
            </a:r>
            <a:r>
              <a:rPr lang="en-US" altLang="ko-KR" sz="1400" b="1" dirty="0">
                <a:solidFill>
                  <a:srgbClr val="FF0000"/>
                </a:solidFill>
              </a:rPr>
              <a:t>Program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Files\Java\jdk1.8.0_121)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89" y="556725"/>
            <a:ext cx="8131338" cy="283028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450702" y="2509935"/>
            <a:ext cx="1866122" cy="6158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995127" y="1978090"/>
            <a:ext cx="5150497" cy="4665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endCxn id="4" idx="0"/>
          </p:cNvCxnSpPr>
          <p:nvPr/>
        </p:nvCxnSpPr>
        <p:spPr>
          <a:xfrm flipH="1">
            <a:off x="2708655" y="2444620"/>
            <a:ext cx="286472" cy="183541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6437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7756" y="90587"/>
            <a:ext cx="4800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JAVA_HOME</a:t>
            </a:r>
            <a:r>
              <a:rPr lang="ko-KR" altLang="en-US" dirty="0" smtClean="0"/>
              <a:t>이 등록되면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확인</a:t>
            </a:r>
            <a:r>
              <a:rPr lang="en-US" altLang="ko-KR" dirty="0" smtClean="0"/>
              <a:t>‘ </a:t>
            </a:r>
            <a:r>
              <a:rPr lang="ko-KR" altLang="en-US" dirty="0" smtClean="0"/>
              <a:t>버튼 클릭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85" y="628654"/>
            <a:ext cx="5952249" cy="528533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65110" y="4217437"/>
            <a:ext cx="5029200" cy="3732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926431" y="4217437"/>
            <a:ext cx="1324402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등록상태 확인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/>
          <p:cNvCxnSpPr>
            <a:endCxn id="7" idx="1"/>
          </p:cNvCxnSpPr>
          <p:nvPr/>
        </p:nvCxnSpPr>
        <p:spPr>
          <a:xfrm flipV="1">
            <a:off x="5794310" y="4371326"/>
            <a:ext cx="1132121" cy="327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3508310" y="5327780"/>
            <a:ext cx="1334278" cy="4478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426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91" y="577525"/>
            <a:ext cx="5507880" cy="49380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67756" y="90587"/>
            <a:ext cx="2291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‘</a:t>
            </a:r>
            <a:r>
              <a:rPr lang="ko-KR" altLang="en-US" dirty="0" smtClean="0"/>
              <a:t>확인</a:t>
            </a:r>
            <a:r>
              <a:rPr lang="en-US" altLang="ko-KR" dirty="0" smtClean="0"/>
              <a:t>‘ </a:t>
            </a:r>
            <a:r>
              <a:rPr lang="ko-KR" altLang="en-US" dirty="0" smtClean="0"/>
              <a:t>버튼 클릭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458768" y="5057192"/>
            <a:ext cx="1189501" cy="4584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370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70311"/>
            <a:ext cx="2242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앱 개발환경 구축</a:t>
            </a:r>
          </a:p>
        </p:txBody>
      </p:sp>
      <p:sp>
        <p:nvSpPr>
          <p:cNvPr id="4" name="텍스트 개체 틀 1"/>
          <p:cNvSpPr txBox="1">
            <a:spLocks/>
          </p:cNvSpPr>
          <p:nvPr/>
        </p:nvSpPr>
        <p:spPr>
          <a:xfrm>
            <a:off x="395536" y="413020"/>
            <a:ext cx="7560840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>
                <a:latin typeface="HY견고딕" pitchFamily="18" charset="-127"/>
                <a:ea typeface="HY견고딕" pitchFamily="18" charset="-127"/>
              </a:rPr>
              <a:t>1. </a:t>
            </a: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앱 </a:t>
            </a:r>
            <a:r>
              <a:rPr lang="ko-KR" altLang="en-US" sz="1800" dirty="0" err="1" smtClean="0">
                <a:latin typeface="HY견고딕" pitchFamily="18" charset="-127"/>
                <a:ea typeface="HY견고딕" pitchFamily="18" charset="-127"/>
              </a:rPr>
              <a:t>운영환경</a:t>
            </a:r>
            <a:endParaRPr lang="ko-KR" altLang="en-US" sz="18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87804" y="782352"/>
            <a:ext cx="12104196" cy="19668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 smtClean="0">
                <a:latin typeface="+mj-lt"/>
              </a:rPr>
              <a:t>안드로이드의 아키텍처</a:t>
            </a:r>
            <a:endParaRPr lang="en-US" altLang="ko-KR" sz="1600" b="1" dirty="0" smtClean="0">
              <a:latin typeface="+mj-lt"/>
              <a:ea typeface="HY견고딕" pitchFamily="18" charset="-127"/>
            </a:endParaRPr>
          </a:p>
          <a:p>
            <a:pPr marL="285750" indent="-285750" algn="l">
              <a:lnSpc>
                <a:spcPts val="2200"/>
              </a:lnSpc>
              <a:buFont typeface="Arial" pitchFamily="34" charset="0"/>
              <a:buChar char="•"/>
            </a:pPr>
            <a:r>
              <a:rPr lang="ko-KR" altLang="en-US" sz="1600" dirty="0" smtClean="0">
                <a:latin typeface="+mj-lt"/>
              </a:rPr>
              <a:t>안드로이드 기반의 스마트폰은 안드로이드 아키텍처 운영환경에서 작동됨</a:t>
            </a:r>
            <a:endParaRPr lang="en-US" altLang="ko-KR" sz="1600" dirty="0" smtClean="0">
              <a:latin typeface="+mj-lt"/>
            </a:endParaRPr>
          </a:p>
          <a:p>
            <a:pPr marL="285750" indent="-285750" algn="l">
              <a:lnSpc>
                <a:spcPts val="2200"/>
              </a:lnSpc>
              <a:buFont typeface="Arial" pitchFamily="34" charset="0"/>
              <a:buChar char="•"/>
            </a:pPr>
            <a:r>
              <a:rPr lang="ko-KR" altLang="en-US" sz="1600" dirty="0" smtClean="0">
                <a:latin typeface="+mj-lt"/>
                <a:ea typeface="HY견고딕" pitchFamily="18" charset="-127"/>
              </a:rPr>
              <a:t>리눅스 커널을 기반으로 하는 라이브러리와 안드로이드 런타임</a:t>
            </a:r>
            <a:r>
              <a:rPr lang="en-US" altLang="ko-KR" sz="1600" dirty="0" smtClean="0">
                <a:latin typeface="+mj-lt"/>
                <a:ea typeface="HY견고딕" pitchFamily="18" charset="-127"/>
              </a:rPr>
              <a:t>(ART: Android </a:t>
            </a:r>
            <a:r>
              <a:rPr lang="en-US" altLang="ko-KR" sz="1600" dirty="0" err="1" smtClean="0">
                <a:latin typeface="+mj-lt"/>
                <a:ea typeface="HY견고딕" pitchFamily="18" charset="-127"/>
              </a:rPr>
              <a:t>RunTime</a:t>
            </a:r>
            <a:r>
              <a:rPr lang="en-US" altLang="ko-KR" sz="1600" dirty="0" smtClean="0">
                <a:latin typeface="+mj-lt"/>
                <a:ea typeface="HY견고딕" pitchFamily="18" charset="-127"/>
              </a:rPr>
              <a:t>)</a:t>
            </a:r>
            <a:r>
              <a:rPr lang="ko-KR" altLang="en-US" sz="1600" dirty="0" smtClean="0">
                <a:latin typeface="+mj-lt"/>
                <a:ea typeface="HY견고딕" pitchFamily="18" charset="-127"/>
              </a:rPr>
              <a:t>이 있으며</a:t>
            </a:r>
            <a:r>
              <a:rPr lang="en-US" altLang="ko-KR" sz="1600" dirty="0" smtClean="0">
                <a:latin typeface="+mj-lt"/>
                <a:ea typeface="HY견고딕" pitchFamily="18" charset="-127"/>
              </a:rPr>
              <a:t>,</a:t>
            </a:r>
            <a:r>
              <a:rPr lang="ko-KR" altLang="en-US" sz="1600" dirty="0" smtClean="0">
                <a:latin typeface="+mj-lt"/>
                <a:ea typeface="HY견고딕" pitchFamily="18" charset="-127"/>
              </a:rPr>
              <a:t>그 위에 어플리케이션 프레임워크가 있고 최상위에 어플리케이션</a:t>
            </a:r>
            <a:r>
              <a:rPr lang="en-US" altLang="ko-KR" sz="1600" dirty="0" smtClean="0">
                <a:latin typeface="+mj-lt"/>
                <a:ea typeface="HY견고딕" pitchFamily="18" charset="-127"/>
              </a:rPr>
              <a:t>(</a:t>
            </a:r>
            <a:r>
              <a:rPr lang="ko-KR" altLang="en-US" sz="1600" dirty="0" smtClean="0">
                <a:latin typeface="+mj-lt"/>
                <a:ea typeface="HY견고딕" pitchFamily="18" charset="-127"/>
              </a:rPr>
              <a:t>앱</a:t>
            </a:r>
            <a:r>
              <a:rPr lang="en-US" altLang="ko-KR" sz="1600" dirty="0" smtClean="0">
                <a:latin typeface="+mj-lt"/>
                <a:ea typeface="HY견고딕" pitchFamily="18" charset="-127"/>
              </a:rPr>
              <a:t>)</a:t>
            </a:r>
            <a:r>
              <a:rPr lang="ko-KR" altLang="en-US" sz="1600" dirty="0" smtClean="0">
                <a:latin typeface="+mj-lt"/>
                <a:ea typeface="HY견고딕" pitchFamily="18" charset="-127"/>
              </a:rPr>
              <a:t>이 있음</a:t>
            </a:r>
            <a:endParaRPr lang="en-US" altLang="ko-KR" sz="1600" dirty="0" smtClean="0">
              <a:latin typeface="+mj-lt"/>
              <a:ea typeface="HY견고딕" pitchFamily="18" charset="-127"/>
            </a:endParaRPr>
          </a:p>
          <a:p>
            <a:pPr marL="285750" indent="-285750" algn="l">
              <a:lnSpc>
                <a:spcPts val="2200"/>
              </a:lnSpc>
              <a:buFont typeface="Arial" pitchFamily="34" charset="0"/>
              <a:buChar char="•"/>
            </a:pPr>
            <a:r>
              <a:rPr lang="ko-KR" altLang="en-US" sz="1600" dirty="0" smtClean="0">
                <a:latin typeface="+mj-lt"/>
              </a:rPr>
              <a:t>앱은 정보를 조회</a:t>
            </a:r>
            <a:r>
              <a:rPr lang="en-US" altLang="ko-KR" sz="1600" dirty="0" smtClean="0">
                <a:latin typeface="+mj-lt"/>
              </a:rPr>
              <a:t>, </a:t>
            </a:r>
            <a:r>
              <a:rPr lang="ko-KR" altLang="en-US" sz="1600" dirty="0" smtClean="0">
                <a:latin typeface="+mj-lt"/>
              </a:rPr>
              <a:t>저장</a:t>
            </a:r>
            <a:r>
              <a:rPr lang="en-US" altLang="ko-KR" sz="1600" dirty="0" smtClean="0">
                <a:latin typeface="+mj-lt"/>
              </a:rPr>
              <a:t>, </a:t>
            </a:r>
            <a:r>
              <a:rPr lang="ko-KR" altLang="en-US" sz="1600" dirty="0" smtClean="0">
                <a:latin typeface="+mj-lt"/>
              </a:rPr>
              <a:t>변경할 수 있으며 무선 네트워크를 이용하여 다른 스마트폰과 통신하여 정보를 교환 함</a:t>
            </a:r>
            <a:endParaRPr lang="en-US" altLang="ko-KR" sz="1600" dirty="0" smtClean="0">
              <a:latin typeface="+mj-lt"/>
              <a:ea typeface="HY견고딕" pitchFamily="18" charset="-127"/>
            </a:endParaRPr>
          </a:p>
          <a:p>
            <a:pPr algn="l"/>
            <a:endParaRPr lang="en-US" altLang="ko-KR" sz="1600" dirty="0">
              <a:latin typeface="+mj-lt"/>
              <a:ea typeface="HY견고딕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991" y="2443036"/>
            <a:ext cx="5369432" cy="438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99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 txBox="1">
            <a:spLocks/>
          </p:cNvSpPr>
          <p:nvPr/>
        </p:nvSpPr>
        <p:spPr bwMode="auto">
          <a:xfrm>
            <a:off x="495591" y="168052"/>
            <a:ext cx="6054678" cy="501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800" b="1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200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안드로이드의 구조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70" y="1078302"/>
            <a:ext cx="7056192" cy="579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90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/>
        </p:nvSpPr>
        <p:spPr>
          <a:xfrm>
            <a:off x="96597" y="70120"/>
            <a:ext cx="7560840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1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안드로이드 아키텍처 구성요소와 기능</a:t>
            </a:r>
            <a:endParaRPr lang="ko-KR" altLang="en-US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48" y="579620"/>
            <a:ext cx="9373779" cy="6049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2940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310054" y="1134208"/>
            <a:ext cx="8625253" cy="5240215"/>
            <a:chOff x="599654" y="1919764"/>
            <a:chExt cx="7844474" cy="4317549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87" y="2204865"/>
              <a:ext cx="7832941" cy="4032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654" y="1919764"/>
              <a:ext cx="7844473" cy="3571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텍스트 개체 틀 1"/>
          <p:cNvSpPr txBox="1">
            <a:spLocks/>
          </p:cNvSpPr>
          <p:nvPr/>
        </p:nvSpPr>
        <p:spPr>
          <a:xfrm>
            <a:off x="96597" y="70120"/>
            <a:ext cx="7560840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1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안드로이드 아키텍처 구성요소와 기능</a:t>
            </a:r>
            <a:endParaRPr lang="ko-KR" altLang="en-US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0359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/>
        </p:nvSpPr>
        <p:spPr>
          <a:xfrm>
            <a:off x="87805" y="0"/>
            <a:ext cx="7560840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>
                <a:latin typeface="HY견고딕" pitchFamily="18" charset="-127"/>
                <a:ea typeface="HY견고딕" pitchFamily="18" charset="-127"/>
              </a:rPr>
              <a:t>3. </a:t>
            </a:r>
            <a:r>
              <a:rPr lang="ko-KR" altLang="en-US" sz="1800" dirty="0" err="1" smtClean="0">
                <a:latin typeface="HY견고딕" pitchFamily="18" charset="-127"/>
                <a:ea typeface="HY견고딕" pitchFamily="18" charset="-127"/>
              </a:rPr>
              <a:t>앱</a:t>
            </a: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 개발환경</a:t>
            </a:r>
            <a:endParaRPr lang="ko-KR" altLang="en-US" sz="18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텍스트 개체 틀 2"/>
          <p:cNvSpPr txBox="1">
            <a:spLocks/>
          </p:cNvSpPr>
          <p:nvPr/>
        </p:nvSpPr>
        <p:spPr>
          <a:xfrm>
            <a:off x="216758" y="1629027"/>
            <a:ext cx="12045580" cy="34001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800" b="1" dirty="0" smtClean="0">
                <a:latin typeface="HY견고딕" pitchFamily="18" charset="-127"/>
                <a:ea typeface="HY견고딕" pitchFamily="18" charset="-127"/>
              </a:rPr>
              <a:t>안드로이드 앱 개발환경</a:t>
            </a:r>
            <a:endParaRPr lang="en-US" altLang="ko-KR" sz="1800" b="1" dirty="0" smtClean="0">
              <a:latin typeface="HY견고딕" pitchFamily="18" charset="-127"/>
              <a:ea typeface="HY견고딕" pitchFamily="18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800" b="1" dirty="0" smtClean="0">
              <a:latin typeface="HY견고딕" pitchFamily="18" charset="-127"/>
              <a:ea typeface="HY견고딕" pitchFamily="18" charset="-127"/>
            </a:endParaRPr>
          </a:p>
          <a:p>
            <a:pPr marL="285750" indent="-285750" algn="l">
              <a:lnSpc>
                <a:spcPts val="2200"/>
              </a:lnSpc>
              <a:buFont typeface="Arial" pitchFamily="34" charset="0"/>
              <a:buChar char="•"/>
            </a:pP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안드로이드 앱은 안드로이드 스튜디오</a:t>
            </a:r>
            <a:r>
              <a:rPr lang="en-US" altLang="ko-KR" sz="1800" dirty="0" smtClean="0">
                <a:latin typeface="HY견고딕" pitchFamily="18" charset="-127"/>
                <a:ea typeface="HY견고딕" pitchFamily="18" charset="-127"/>
              </a:rPr>
              <a:t>(Android Studio)</a:t>
            </a: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라는 </a:t>
            </a:r>
            <a:r>
              <a:rPr lang="ko-KR" altLang="en-US" sz="1800" dirty="0" smtClean="0">
                <a:solidFill>
                  <a:srgbClr val="EB5A53"/>
                </a:solidFill>
                <a:latin typeface="HY견고딕" pitchFamily="18" charset="-127"/>
                <a:ea typeface="HY견고딕" pitchFamily="18" charset="-127"/>
              </a:rPr>
              <a:t>통합개발환경</a:t>
            </a:r>
            <a:r>
              <a:rPr lang="en-US" altLang="ko-KR" sz="1800" dirty="0" smtClean="0">
                <a:latin typeface="HY견고딕" pitchFamily="18" charset="-127"/>
                <a:ea typeface="HY견고딕" pitchFamily="18" charset="-127"/>
              </a:rPr>
              <a:t>(IDE: Integrated Development Environment)</a:t>
            </a: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을 이용하여 개발함</a:t>
            </a:r>
            <a:endParaRPr lang="en-US" altLang="ko-KR" sz="1800" dirty="0" smtClean="0">
              <a:latin typeface="HY견고딕" pitchFamily="18" charset="-127"/>
              <a:ea typeface="HY견고딕" pitchFamily="18" charset="-127"/>
            </a:endParaRPr>
          </a:p>
          <a:p>
            <a:pPr marL="285750" indent="-285750" algn="l">
              <a:lnSpc>
                <a:spcPts val="2200"/>
              </a:lnSpc>
              <a:buFont typeface="Arial" pitchFamily="34" charset="0"/>
              <a:buChar char="•"/>
            </a:pPr>
            <a:endParaRPr lang="en-US" altLang="ko-KR" sz="1800" dirty="0" smtClean="0">
              <a:latin typeface="HY견고딕" pitchFamily="18" charset="-127"/>
              <a:ea typeface="HY견고딕" pitchFamily="18" charset="-127"/>
            </a:endParaRPr>
          </a:p>
          <a:p>
            <a:pPr marL="285750" indent="-285750" algn="l">
              <a:lnSpc>
                <a:spcPts val="2200"/>
              </a:lnSpc>
              <a:buFont typeface="Arial" pitchFamily="34" charset="0"/>
              <a:buChar char="•"/>
            </a:pPr>
            <a:r>
              <a:rPr lang="ko-KR" altLang="en-US" sz="1800" dirty="0" smtClean="0">
                <a:solidFill>
                  <a:srgbClr val="EB5A53"/>
                </a:solidFill>
                <a:latin typeface="HY견고딕" pitchFamily="18" charset="-127"/>
                <a:ea typeface="HY견고딕" pitchFamily="18" charset="-127"/>
              </a:rPr>
              <a:t>안드로이드 </a:t>
            </a:r>
            <a:r>
              <a:rPr lang="en-US" altLang="ko-KR" sz="1800" dirty="0" smtClean="0">
                <a:solidFill>
                  <a:srgbClr val="EB5A53"/>
                </a:solidFill>
                <a:latin typeface="HY견고딕" pitchFamily="18" charset="-127"/>
                <a:ea typeface="HY견고딕" pitchFamily="18" charset="-127"/>
              </a:rPr>
              <a:t>SDK</a:t>
            </a:r>
            <a:r>
              <a:rPr lang="en-US" altLang="ko-KR" sz="1800" dirty="0" smtClean="0"/>
              <a:t>(Software Development Kit</a:t>
            </a:r>
            <a:r>
              <a:rPr lang="en-US" altLang="ko-KR" sz="1800" dirty="0" smtClean="0"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에 있는 컴파일러로 실행파일을 만듦</a:t>
            </a:r>
            <a:endParaRPr lang="en-US" altLang="ko-KR" sz="1800" dirty="0" smtClean="0">
              <a:latin typeface="HY견고딕" pitchFamily="18" charset="-127"/>
              <a:ea typeface="HY견고딕" pitchFamily="18" charset="-127"/>
            </a:endParaRPr>
          </a:p>
          <a:p>
            <a:pPr marL="285750" indent="-285750" algn="l">
              <a:lnSpc>
                <a:spcPts val="2200"/>
              </a:lnSpc>
              <a:buFont typeface="Arial" pitchFamily="34" charset="0"/>
              <a:buChar char="•"/>
            </a:pPr>
            <a:endParaRPr lang="en-US" altLang="ko-KR" sz="1800" dirty="0" smtClean="0">
              <a:latin typeface="HY견고딕" pitchFamily="18" charset="-127"/>
              <a:ea typeface="HY견고딕" pitchFamily="18" charset="-127"/>
            </a:endParaRPr>
          </a:p>
          <a:p>
            <a:pPr marL="285750" indent="-285750" algn="l">
              <a:lnSpc>
                <a:spcPts val="2200"/>
              </a:lnSpc>
              <a:buFont typeface="Arial" pitchFamily="34" charset="0"/>
              <a:buChar char="•"/>
            </a:pPr>
            <a:r>
              <a:rPr lang="ko-KR" altLang="en-US" sz="1800" dirty="0" err="1" smtClean="0">
                <a:latin typeface="HY견고딕" pitchFamily="18" charset="-127"/>
                <a:ea typeface="HY견고딕" pitchFamily="18" charset="-127"/>
              </a:rPr>
              <a:t>실행파일은</a:t>
            </a: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800" dirty="0" smtClean="0">
                <a:solidFill>
                  <a:srgbClr val="EB5A53"/>
                </a:solidFill>
                <a:latin typeface="HY견고딕" pitchFamily="18" charset="-127"/>
                <a:ea typeface="HY견고딕" pitchFamily="18" charset="-127"/>
              </a:rPr>
              <a:t>안드로이드 </a:t>
            </a:r>
            <a:r>
              <a:rPr lang="ko-KR" altLang="en-US" sz="1800" dirty="0" err="1" smtClean="0">
                <a:solidFill>
                  <a:srgbClr val="EB5A53"/>
                </a:solidFill>
                <a:latin typeface="HY견고딕" pitchFamily="18" charset="-127"/>
                <a:ea typeface="HY견고딕" pitchFamily="18" charset="-127"/>
              </a:rPr>
              <a:t>가상머신</a:t>
            </a:r>
            <a:r>
              <a:rPr lang="en-US" altLang="ko-KR" sz="1800" dirty="0" smtClean="0">
                <a:latin typeface="HY견고딕" pitchFamily="18" charset="-127"/>
                <a:ea typeface="HY견고딕" pitchFamily="18" charset="-127"/>
              </a:rPr>
              <a:t>(</a:t>
            </a:r>
            <a:r>
              <a:rPr lang="en-US" altLang="ko-KR" sz="1800" dirty="0" smtClean="0">
                <a:solidFill>
                  <a:srgbClr val="EB5A53"/>
                </a:solidFill>
                <a:latin typeface="HY견고딕" pitchFamily="18" charset="-127"/>
                <a:ea typeface="HY견고딕" pitchFamily="18" charset="-127"/>
              </a:rPr>
              <a:t>AVD</a:t>
            </a:r>
            <a:r>
              <a:rPr lang="en-US" altLang="ko-KR" sz="1800" dirty="0" smtClean="0">
                <a:latin typeface="HY견고딕" pitchFamily="18" charset="-127"/>
                <a:ea typeface="HY견고딕" pitchFamily="18" charset="-127"/>
              </a:rPr>
              <a:t>: Android Virtual Device)</a:t>
            </a: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를 이용하여 실행하거나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데이터 케이블로 </a:t>
            </a:r>
            <a:r>
              <a:rPr lang="en-US" altLang="ko-KR" sz="1800" dirty="0" smtClean="0"/>
              <a:t>PC</a:t>
            </a:r>
            <a:r>
              <a:rPr lang="ko-KR" altLang="en-US" sz="1800" dirty="0" smtClean="0"/>
              <a:t>에 스마트폰을 연결하여 실행함</a:t>
            </a:r>
            <a:endParaRPr lang="en-US" altLang="ko-KR" sz="1800" dirty="0" smtClean="0"/>
          </a:p>
          <a:p>
            <a:pPr marL="285750" indent="-285750" algn="l">
              <a:lnSpc>
                <a:spcPts val="2200"/>
              </a:lnSpc>
              <a:buFont typeface="Arial" pitchFamily="34" charset="0"/>
              <a:buChar char="•"/>
            </a:pPr>
            <a:endParaRPr lang="en-US" altLang="ko-KR" sz="1800" dirty="0" smtClean="0"/>
          </a:p>
          <a:p>
            <a:pPr marL="285750" indent="-285750" algn="l">
              <a:lnSpc>
                <a:spcPts val="2200"/>
              </a:lnSpc>
              <a:buFont typeface="Arial" pitchFamily="34" charset="0"/>
              <a:buChar char="•"/>
            </a:pP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안드로이드 </a:t>
            </a:r>
            <a:r>
              <a:rPr lang="en-US" altLang="ko-KR" sz="1800" dirty="0" smtClean="0">
                <a:latin typeface="HY견고딕" pitchFamily="18" charset="-127"/>
                <a:ea typeface="HY견고딕" pitchFamily="18" charset="-127"/>
              </a:rPr>
              <a:t>SDK</a:t>
            </a: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는 </a:t>
            </a:r>
            <a:r>
              <a:rPr lang="en-US" altLang="ko-KR" sz="1800" dirty="0" smtClean="0">
                <a:solidFill>
                  <a:srgbClr val="EB5A53"/>
                </a:solidFill>
              </a:rPr>
              <a:t>JDK</a:t>
            </a:r>
            <a:r>
              <a:rPr lang="en-US" altLang="ko-KR" sz="1800" dirty="0" smtClean="0"/>
              <a:t>(Java Development Kit)</a:t>
            </a:r>
            <a:r>
              <a:rPr lang="ko-KR" altLang="en-US" sz="1800" dirty="0" smtClean="0"/>
              <a:t>를 기반으로 하기 때문에 </a:t>
            </a:r>
            <a:r>
              <a:rPr lang="en-US" altLang="ko-KR" sz="1800" dirty="0" smtClean="0"/>
              <a:t>JDK</a:t>
            </a:r>
            <a:r>
              <a:rPr lang="ko-KR" altLang="en-US" sz="1800" dirty="0" smtClean="0"/>
              <a:t>가 먼저 설치되어야 함</a:t>
            </a:r>
            <a:endParaRPr lang="en-US" altLang="ko-KR" sz="1800" dirty="0" smtClean="0"/>
          </a:p>
          <a:p>
            <a:pPr marL="285750" indent="-285750" algn="l">
              <a:lnSpc>
                <a:spcPts val="2200"/>
              </a:lnSpc>
              <a:buFont typeface="Arial" pitchFamily="34" charset="0"/>
              <a:buChar char="•"/>
            </a:pPr>
            <a:endParaRPr lang="en-US" altLang="ko-KR" sz="1800" dirty="0" smtClean="0"/>
          </a:p>
          <a:p>
            <a:pPr marL="285750" indent="-285750" algn="l">
              <a:lnSpc>
                <a:spcPts val="2200"/>
              </a:lnSpc>
              <a:buFont typeface="Arial" pitchFamily="34" charset="0"/>
              <a:buChar char="•"/>
            </a:pPr>
            <a:r>
              <a:rPr lang="en-US" altLang="ko-KR" sz="1800" dirty="0" smtClean="0"/>
              <a:t>JDK</a:t>
            </a:r>
            <a:r>
              <a:rPr lang="ko-KR" altLang="en-US" sz="1800" dirty="0" smtClean="0"/>
              <a:t>에는 자바 컴파일러와 </a:t>
            </a:r>
            <a:r>
              <a:rPr lang="ko-KR" altLang="en-US" sz="1800" dirty="0" err="1" smtClean="0"/>
              <a:t>컴파일된</a:t>
            </a:r>
            <a:r>
              <a:rPr lang="ko-KR" altLang="en-US" sz="1800" dirty="0" smtClean="0"/>
              <a:t> 자바 어플리케이션이 실행되는 환경인 </a:t>
            </a:r>
            <a:r>
              <a:rPr lang="ko-KR" altLang="en-US" sz="1800" dirty="0" smtClean="0">
                <a:solidFill>
                  <a:srgbClr val="EB5A53"/>
                </a:solidFill>
              </a:rPr>
              <a:t>자바 </a:t>
            </a:r>
            <a:r>
              <a:rPr lang="ko-KR" altLang="en-US" sz="1800" dirty="0" err="1" smtClean="0">
                <a:solidFill>
                  <a:srgbClr val="EB5A53"/>
                </a:solidFill>
              </a:rPr>
              <a:t>가상머신</a:t>
            </a:r>
            <a:r>
              <a:rPr lang="en-US" altLang="ko-KR" sz="1800" dirty="0" smtClean="0"/>
              <a:t>(</a:t>
            </a:r>
            <a:r>
              <a:rPr lang="en-US" altLang="ko-KR" sz="1800" dirty="0" smtClean="0">
                <a:solidFill>
                  <a:srgbClr val="EB5A53"/>
                </a:solidFill>
              </a:rPr>
              <a:t>JVM</a:t>
            </a:r>
            <a:r>
              <a:rPr lang="en-US" altLang="ko-KR" sz="1800" dirty="0" smtClean="0"/>
              <a:t>: Java Virtual Machine)</a:t>
            </a:r>
            <a:r>
              <a:rPr lang="ko-KR" altLang="en-US" sz="1800" dirty="0" smtClean="0"/>
              <a:t>이 있음</a:t>
            </a:r>
            <a:endParaRPr lang="en-US" altLang="ko-KR" sz="1800" dirty="0" smtClean="0"/>
          </a:p>
          <a:p>
            <a:pPr marL="285750" indent="-285750" algn="l">
              <a:lnSpc>
                <a:spcPts val="2200"/>
              </a:lnSpc>
              <a:buFont typeface="Arial" pitchFamily="34" charset="0"/>
              <a:buChar char="•"/>
            </a:pPr>
            <a:endParaRPr lang="en-US" altLang="ko-KR" sz="1800" dirty="0" smtClean="0"/>
          </a:p>
          <a:p>
            <a:pPr marL="285750" indent="-285750" algn="l">
              <a:lnSpc>
                <a:spcPts val="2200"/>
              </a:lnSpc>
              <a:buFont typeface="Arial" pitchFamily="34" charset="0"/>
              <a:buChar char="•"/>
            </a:pPr>
            <a:r>
              <a:rPr lang="en-US" altLang="ko-KR" sz="1800" dirty="0" smtClean="0"/>
              <a:t>JDK</a:t>
            </a:r>
            <a:r>
              <a:rPr lang="ko-KR" altLang="en-US" sz="1800" dirty="0" smtClean="0"/>
              <a:t>는 윈도우 또는 리눅스 운영체제에서 실행됨</a:t>
            </a:r>
            <a:endParaRPr lang="en-US" altLang="ko-KR" sz="1800" dirty="0" smtClean="0"/>
          </a:p>
          <a:p>
            <a:pPr marL="285750" indent="-285750" algn="l">
              <a:lnSpc>
                <a:spcPts val="2200"/>
              </a:lnSpc>
              <a:buFont typeface="Arial" pitchFamily="34" charset="0"/>
              <a:buChar char="•"/>
            </a:pPr>
            <a:endParaRPr lang="en-US" altLang="ko-KR" sz="1800" dirty="0"/>
          </a:p>
          <a:p>
            <a:pPr marL="285750" indent="-285750" algn="l">
              <a:lnSpc>
                <a:spcPts val="2200"/>
              </a:lnSpc>
              <a:buFont typeface="Wingdings" panose="05000000000000000000" pitchFamily="2" charset="2"/>
              <a:buChar char="v"/>
            </a:pPr>
            <a:r>
              <a:rPr lang="ko-KR" altLang="en-US" sz="1800" dirty="0" smtClean="0">
                <a:solidFill>
                  <a:srgbClr val="FF0000"/>
                </a:solidFill>
              </a:rPr>
              <a:t>그러나 최근 버전에서는 </a:t>
            </a:r>
            <a:r>
              <a:rPr lang="en-US" altLang="ko-KR" sz="1800" dirty="0" smtClean="0">
                <a:solidFill>
                  <a:srgbClr val="FF0000"/>
                </a:solidFill>
              </a:rPr>
              <a:t>Open JDK</a:t>
            </a:r>
            <a:r>
              <a:rPr lang="ko-KR" altLang="en-US" sz="1800" dirty="0" smtClean="0">
                <a:solidFill>
                  <a:srgbClr val="FF0000"/>
                </a:solidFill>
              </a:rPr>
              <a:t>가 번들로 설치되어 별도의 설치 과정이 필요치 않음 </a:t>
            </a:r>
            <a:endParaRPr lang="en-US" altLang="ko-KR" sz="1800" dirty="0" smtClean="0">
              <a:solidFill>
                <a:srgbClr val="FF0000"/>
              </a:solidFill>
            </a:endParaRPr>
          </a:p>
          <a:p>
            <a:pPr marL="285750" indent="-285750" algn="l">
              <a:lnSpc>
                <a:spcPts val="2200"/>
              </a:lnSpc>
              <a:buFont typeface="Arial" pitchFamily="34" charset="0"/>
              <a:buChar char="•"/>
            </a:pPr>
            <a:endParaRPr lang="en-US" altLang="ko-KR" sz="1800" dirty="0" smtClean="0"/>
          </a:p>
          <a:p>
            <a:pPr marL="285750" indent="-285750" algn="l">
              <a:lnSpc>
                <a:spcPts val="2200"/>
              </a:lnSpc>
              <a:buFont typeface="Arial" pitchFamily="34" charset="0"/>
              <a:buChar char="•"/>
            </a:pPr>
            <a:endParaRPr lang="en-US" altLang="ko-KR" sz="1800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0598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/>
        </p:nvSpPr>
        <p:spPr>
          <a:xfrm>
            <a:off x="0" y="105289"/>
            <a:ext cx="7560840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HY견고딕" pitchFamily="18" charset="-127"/>
                <a:ea typeface="HY견고딕" pitchFamily="18" charset="-127"/>
              </a:rPr>
              <a:t>4</a:t>
            </a:r>
            <a:r>
              <a:rPr lang="en-US" altLang="ko-KR" sz="1800" dirty="0" smtClean="0"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앱 </a:t>
            </a:r>
            <a:r>
              <a:rPr lang="ko-KR" altLang="en-US" sz="1800" dirty="0" err="1" smtClean="0">
                <a:latin typeface="HY견고딕" pitchFamily="18" charset="-127"/>
                <a:ea typeface="HY견고딕" pitchFamily="18" charset="-127"/>
              </a:rPr>
              <a:t>개발환경과</a:t>
            </a: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800" dirty="0" err="1" smtClean="0">
                <a:latin typeface="HY견고딕" pitchFamily="18" charset="-127"/>
                <a:ea typeface="HY견고딕" pitchFamily="18" charset="-127"/>
              </a:rPr>
              <a:t>구축단계</a:t>
            </a:r>
            <a:endParaRPr lang="ko-KR" altLang="en-US" sz="18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" name="Picture 2" descr="C:\Users\한혜인\Downloads\asd 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31" y="720297"/>
            <a:ext cx="6256446" cy="594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158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/>
        </p:nvSpPr>
        <p:spPr>
          <a:xfrm>
            <a:off x="193313" y="149251"/>
            <a:ext cx="7560840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>
                <a:latin typeface="HY견고딕" pitchFamily="18" charset="-127"/>
                <a:ea typeface="HY견고딕" pitchFamily="18" charset="-127"/>
              </a:rPr>
              <a:t>5. </a:t>
            </a: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앱 </a:t>
            </a:r>
            <a:r>
              <a:rPr lang="ko-KR" altLang="en-US" sz="1800" dirty="0" err="1" smtClean="0">
                <a:latin typeface="HY견고딕" pitchFamily="18" charset="-127"/>
                <a:ea typeface="HY견고딕" pitchFamily="18" charset="-127"/>
              </a:rPr>
              <a:t>개발환경의</a:t>
            </a: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 구성요소</a:t>
            </a:r>
            <a:endParaRPr lang="ko-KR" altLang="en-US" sz="18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27" y="711505"/>
            <a:ext cx="9236196" cy="5343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7546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2461</TotalTime>
  <Words>556</Words>
  <Application>Microsoft Office PowerPoint</Application>
  <PresentationFormat>와이드스크린</PresentationFormat>
  <Paragraphs>96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29</vt:i4>
      </vt:variant>
    </vt:vector>
  </HeadingPairs>
  <TitlesOfParts>
    <vt:vector size="39" baseType="lpstr">
      <vt:lpstr>Adobe Kaiti Std R</vt:lpstr>
      <vt:lpstr>HY견고딕</vt:lpstr>
      <vt:lpstr>HY헤드라인M</vt:lpstr>
      <vt:lpstr>굴림</vt:lpstr>
      <vt:lpstr>맑은 고딕</vt:lpstr>
      <vt:lpstr>함초롬돋움</vt:lpstr>
      <vt:lpstr>Arial</vt:lpstr>
      <vt:lpstr>Wingdings</vt:lpstr>
      <vt:lpstr>Office 테마</vt:lpstr>
      <vt:lpstr>1_Office 테마</vt:lpstr>
      <vt:lpstr>제2장 앱 개발 환경 구축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앱 개발 환경 구축</dc:title>
  <dc:creator>user</dc:creator>
  <cp:lastModifiedBy>IN301</cp:lastModifiedBy>
  <cp:revision>143</cp:revision>
  <dcterms:created xsi:type="dcterms:W3CDTF">2017-03-08T10:20:32Z</dcterms:created>
  <dcterms:modified xsi:type="dcterms:W3CDTF">2023-03-13T04:57:29Z</dcterms:modified>
</cp:coreProperties>
</file>